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5" r:id="rId2"/>
    <p:sldId id="257" r:id="rId3"/>
    <p:sldId id="258" r:id="rId4"/>
    <p:sldId id="283" r:id="rId5"/>
    <p:sldId id="281" r:id="rId6"/>
    <p:sldId id="282" r:id="rId7"/>
    <p:sldId id="280" r:id="rId8"/>
    <p:sldId id="259" r:id="rId9"/>
    <p:sldId id="260" r:id="rId10"/>
    <p:sldId id="261" r:id="rId11"/>
    <p:sldId id="262" r:id="rId12"/>
    <p:sldId id="263" r:id="rId13"/>
    <p:sldId id="267" r:id="rId14"/>
    <p:sldId id="269" r:id="rId15"/>
    <p:sldId id="264" r:id="rId16"/>
    <p:sldId id="265" r:id="rId17"/>
    <p:sldId id="268" r:id="rId18"/>
    <p:sldId id="270" r:id="rId19"/>
    <p:sldId id="271" r:id="rId20"/>
    <p:sldId id="272" r:id="rId21"/>
    <p:sldId id="273" r:id="rId22"/>
    <p:sldId id="274" r:id="rId23"/>
    <p:sldId id="275" r:id="rId24"/>
    <p:sldId id="284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CDE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57158" y="214290"/>
            <a:ext cx="8501122" cy="6357982"/>
          </a:xfrm>
          <a:prstGeom prst="roundRect">
            <a:avLst/>
          </a:prstGeom>
          <a:solidFill>
            <a:srgbClr val="A0CDE8"/>
          </a:solidFill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357298"/>
            <a:ext cx="785747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П.Бажов </a:t>
            </a:r>
          </a:p>
          <a:p>
            <a:pPr algn="ctr"/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«Серебряное копытце»</a:t>
            </a: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тест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5008" y="5214950"/>
            <a:ext cx="2928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</a:t>
            </a:r>
            <a:r>
              <a:rPr lang="ru-RU" dirty="0" err="1" smtClean="0"/>
              <a:t>Аллаярова</a:t>
            </a:r>
            <a:r>
              <a:rPr lang="ru-RU" dirty="0" smtClean="0"/>
              <a:t> Ю.А</a:t>
            </a:r>
          </a:p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МОБУ «Солнечная СОШ»</a:t>
            </a:r>
            <a:endParaRPr lang="ru-RU" dirty="0"/>
          </a:p>
        </p:txBody>
      </p:sp>
      <p:pic>
        <p:nvPicPr>
          <p:cNvPr id="5" name="Picture 2" descr="Книготорговая группа &quot;ПродаЛитЪ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286124"/>
            <a:ext cx="2088831" cy="3071810"/>
          </a:xfrm>
          <a:prstGeom prst="rect">
            <a:avLst/>
          </a:prstGeom>
          <a:noFill/>
        </p:spPr>
      </p:pic>
      <p:pic>
        <p:nvPicPr>
          <p:cNvPr id="6" name="Picture 4" descr="Серебряное копытце,, - Стихи и Проза России"/>
          <p:cNvPicPr>
            <a:picLocks noChangeAspect="1" noChangeArrowheads="1"/>
          </p:cNvPicPr>
          <p:nvPr/>
        </p:nvPicPr>
        <p:blipFill>
          <a:blip r:embed="rId3" cstate="print"/>
          <a:srcRect r="1301"/>
          <a:stretch>
            <a:fillRect/>
          </a:stretch>
        </p:blipFill>
        <p:spPr bwMode="auto">
          <a:xfrm>
            <a:off x="6000759" y="3357562"/>
            <a:ext cx="2153255" cy="1745317"/>
          </a:xfrm>
          <a:prstGeom prst="rect">
            <a:avLst/>
          </a:prstGeom>
          <a:noFill/>
        </p:spPr>
      </p:pic>
      <p:pic>
        <p:nvPicPr>
          <p:cNvPr id="7" name="Picture 6" descr="Скачать фильм Серебряное копытце / 1977 / 112 МБ / DVDRip бесплатно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752204">
            <a:off x="728366" y="584476"/>
            <a:ext cx="2053111" cy="15398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9. Как </a:t>
            </a:r>
            <a:r>
              <a:rPr lang="ru-RU" sz="3600" b="1" dirty="0" err="1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Дарёнка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 называла </a:t>
            </a:r>
            <a:r>
              <a:rPr lang="ru-RU" sz="3600" b="1" dirty="0" err="1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Кокованю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?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95536" y="198884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дедушка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</a:t>
            </a:r>
            <a:r>
              <a:rPr kumimoji="0" lang="ru-RU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дедо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дедуля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10. 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Что означает выражение: «статочное ли дело»?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95536" y="198884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плохое </a:t>
            </a:r>
            <a:r>
              <a:rPr lang="ru-RU" sz="4800" b="1" dirty="0" smtClean="0">
                <a:solidFill>
                  <a:srgbClr val="FF0000"/>
                </a:solidFill>
              </a:rPr>
              <a:t>ли дело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может ли это</a:t>
            </a:r>
            <a:r>
              <a:rPr kumimoji="0" lang="ru-RU" sz="4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быть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выполненное дело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274638"/>
            <a:ext cx="8964488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11. 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Куда отправились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 однажды зимой </a:t>
            </a:r>
            <a:r>
              <a:rPr lang="ru-RU" sz="3600" b="1" dirty="0" err="1" smtClean="0">
                <a:solidFill>
                  <a:schemeClr val="tx2"/>
                </a:solidFill>
                <a:latin typeface="Arial" charset="0"/>
              </a:rPr>
              <a:t>Кокованя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 и </a:t>
            </a:r>
            <a:r>
              <a:rPr lang="ru-RU" sz="3600" b="1" dirty="0" err="1" smtClean="0">
                <a:solidFill>
                  <a:schemeClr val="tx2"/>
                </a:solidFill>
                <a:latin typeface="Arial" charset="0"/>
              </a:rPr>
              <a:t>Дарёнка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95536" y="198884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в горы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в лес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на болото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12. 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Что означает выражение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«покосные ложки»?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95536" y="198884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деревянные ложки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</a:t>
            </a:r>
            <a:r>
              <a:rPr lang="ru-RU" sz="4800" b="1" dirty="0" smtClean="0">
                <a:solidFill>
                  <a:srgbClr val="FF0000"/>
                </a:solidFill>
              </a:rPr>
              <a:t>широкие, пологие овраги,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ru-RU" sz="4800" b="1" dirty="0" smtClean="0">
                <a:solidFill>
                  <a:srgbClr val="FF0000"/>
                </a:solidFill>
              </a:rPr>
              <a:t>  покрытые травой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старик </a:t>
            </a:r>
            <a:r>
              <a:rPr kumimoji="0" lang="ru-RU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Кокованя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13. 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Сколько мешков сухарей взял с собой в балаган </a:t>
            </a:r>
            <a:r>
              <a:rPr lang="ru-RU" sz="3600" b="1" dirty="0" err="1" smtClean="0">
                <a:solidFill>
                  <a:schemeClr val="tx2"/>
                </a:solidFill>
                <a:latin typeface="Arial" charset="0"/>
              </a:rPr>
              <a:t>Кокованя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95536" y="198884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пять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три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два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14. 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Кого мечтали встретить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в лесу </a:t>
            </a:r>
            <a:r>
              <a:rPr lang="ru-RU" sz="3600" b="1" dirty="0" err="1" smtClean="0">
                <a:solidFill>
                  <a:schemeClr val="tx2"/>
                </a:solidFill>
                <a:latin typeface="Arial" charset="0"/>
              </a:rPr>
              <a:t>Дарёнка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 и </a:t>
            </a:r>
            <a:r>
              <a:rPr lang="ru-RU" sz="3600" b="1" dirty="0" err="1" smtClean="0">
                <a:solidFill>
                  <a:schemeClr val="tx2"/>
                </a:solidFill>
                <a:latin typeface="Arial" charset="0"/>
              </a:rPr>
              <a:t>Кокованя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95536" y="198884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косулю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коростель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козлика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15. 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Сколько раз Серебряное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копытце показался </a:t>
            </a:r>
            <a:r>
              <a:rPr lang="ru-RU" sz="3600" b="1" dirty="0" err="1" smtClean="0">
                <a:solidFill>
                  <a:schemeClr val="tx2"/>
                </a:solidFill>
                <a:latin typeface="Arial" charset="0"/>
              </a:rPr>
              <a:t>Дарёнке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95536" y="198884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один раз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два раза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три раза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16. 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Из скольких веточек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были рога у козлика?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95536" y="198884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пять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два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шесть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17. 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Что в том козлике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было необычного?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95536" y="198884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рожки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копыто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ножки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18. 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На какой ноге у козлика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серебряное копытце?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95536" y="198884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на правой передней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на левой</a:t>
            </a:r>
            <a:r>
              <a:rPr kumimoji="0" lang="ru-RU" sz="4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передней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на правой задней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1. Главный герой сказа П.П.Бажова«Серебряное копытце»?</a:t>
            </a:r>
            <a:endParaRPr lang="ru-RU" sz="36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А) </a:t>
            </a:r>
            <a:r>
              <a:rPr lang="ru-RU" sz="4800" b="1" dirty="0" smtClean="0">
                <a:solidFill>
                  <a:srgbClr val="FF0000"/>
                </a:solidFill>
              </a:rPr>
              <a:t>дед </a:t>
            </a:r>
            <a:r>
              <a:rPr lang="ru-RU" sz="4800" b="1" dirty="0" smtClean="0">
                <a:solidFill>
                  <a:srgbClr val="FF0000"/>
                </a:solidFill>
              </a:rPr>
              <a:t>Тит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Б) </a:t>
            </a:r>
            <a:r>
              <a:rPr lang="ru-RU" sz="4800" b="1" dirty="0" smtClean="0">
                <a:solidFill>
                  <a:srgbClr val="FF0000"/>
                </a:solidFill>
              </a:rPr>
              <a:t>дедушка </a:t>
            </a:r>
            <a:r>
              <a:rPr lang="ru-RU" sz="4800" b="1" dirty="0" err="1" smtClean="0">
                <a:solidFill>
                  <a:srgbClr val="FF0000"/>
                </a:solidFill>
              </a:rPr>
              <a:t>Коловрат</a:t>
            </a:r>
            <a:endParaRPr lang="ru-RU" sz="4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В) старик </a:t>
            </a:r>
            <a:r>
              <a:rPr lang="ru-RU" sz="4800" b="1" dirty="0" err="1" smtClean="0">
                <a:solidFill>
                  <a:srgbClr val="FF0000"/>
                </a:solidFill>
              </a:rPr>
              <a:t>Кокованя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19. 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Кто исчез вместе с козлом?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95536" y="198884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девочка </a:t>
            </a:r>
            <a:r>
              <a:rPr kumimoji="0" lang="ru-RU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Дарёнка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кошка </a:t>
            </a:r>
            <a:r>
              <a:rPr kumimoji="0" lang="ru-RU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Мурёнка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старик </a:t>
            </a:r>
            <a:r>
              <a:rPr kumimoji="0" lang="ru-RU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Кокованя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20. 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Много ли драгоценностей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набрали </a:t>
            </a:r>
            <a:r>
              <a:rPr lang="ru-RU" sz="3600" b="1" dirty="0" err="1" smtClean="0">
                <a:solidFill>
                  <a:schemeClr val="tx2"/>
                </a:solidFill>
                <a:latin typeface="Arial" charset="0"/>
              </a:rPr>
              <a:t>Кокованя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 с </a:t>
            </a:r>
            <a:r>
              <a:rPr lang="ru-RU" sz="3600" b="1" dirty="0" err="1" smtClean="0">
                <a:solidFill>
                  <a:schemeClr val="tx2"/>
                </a:solidFill>
                <a:latin typeface="Arial" charset="0"/>
              </a:rPr>
              <a:t>Дарёнкой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95536" y="198884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полшапки камней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шапку камней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две шапки камней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21.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 Какого цвета были камни, которые находили люди на покосном лужке?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95536" y="198884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голубые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фиолетовые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зелёные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22. 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Как назывались эти камни?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95536" y="198884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хризолиты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малахиты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изумруды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Ключ ответов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251520" y="1412776"/>
            <a:ext cx="1115616" cy="460851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1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2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3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4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5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noProof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6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7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noProof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8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635896" y="1412776"/>
            <a:ext cx="1115616" cy="460851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9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10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11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12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13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14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15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516216" y="1484784"/>
            <a:ext cx="1115616" cy="460851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16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17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18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19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20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21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22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03648" y="1412776"/>
            <a:ext cx="1115616" cy="460851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В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Б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В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А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Б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А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Б</a:t>
            </a:r>
          </a:p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В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427984" y="1412776"/>
            <a:ext cx="1115616" cy="460851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Б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Б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Б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Б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В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В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В</a:t>
            </a:r>
          </a:p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7308304" y="1412776"/>
            <a:ext cx="1115616" cy="460851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А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Б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А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Б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А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В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3600" b="1" smtClean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А</a:t>
            </a:r>
            <a:endParaRPr lang="ru-RU" sz="3600" b="1" dirty="0" smtClean="0">
              <a:solidFill>
                <a:srgbClr val="FF0000"/>
              </a:solidFill>
              <a:latin typeface="Arial" charset="0"/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2. Как называлась деревня,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где осиротела семья?</a:t>
            </a:r>
            <a:endParaRPr lang="ru-RU" sz="36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95536" y="198884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Суглинка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Глинка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Неглинка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3. Кого </a:t>
            </a:r>
            <a:r>
              <a:rPr lang="ru-RU" sz="3600" b="1" dirty="0" err="1" smtClean="0">
                <a:solidFill>
                  <a:schemeClr val="tx2"/>
                </a:solidFill>
                <a:latin typeface="Arial" charset="0"/>
              </a:rPr>
              <a:t>Кокованя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 взял к себе жить?</a:t>
            </a:r>
            <a:endParaRPr lang="ru-RU" sz="36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95536" y="198884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собачонку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</a:t>
            </a:r>
            <a:r>
              <a:rPr kumimoji="0" lang="ru-RU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парнишечко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девчоночку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4. Как звали сиротку?</a:t>
            </a:r>
            <a:endParaRPr lang="ru-RU" sz="36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95536" y="198884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</a:t>
            </a:r>
            <a:r>
              <a:rPr kumimoji="0" lang="ru-RU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Дарёнка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Алёнка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</a:t>
            </a:r>
            <a:r>
              <a:rPr kumimoji="0" lang="ru-RU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Настёнка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5. Какое полное имя было у  </a:t>
            </a:r>
            <a:r>
              <a:rPr lang="ru-RU" sz="3600" b="1" dirty="0" err="1" smtClean="0">
                <a:solidFill>
                  <a:schemeClr val="tx2"/>
                </a:solidFill>
                <a:latin typeface="Arial" charset="0"/>
              </a:rPr>
              <a:t>Дарёнки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?</a:t>
            </a:r>
            <a:endParaRPr lang="ru-RU" sz="36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95536" y="198884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</a:t>
            </a:r>
            <a:r>
              <a:rPr kumimoji="0" lang="ru-RU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Дарёнка</a:t>
            </a: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Григорьевна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Дарья Григорьевна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Даша Георгиевна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6. Сколько лет было </a:t>
            </a:r>
            <a:r>
              <a:rPr lang="ru-RU" sz="3600" b="1" dirty="0" err="1" smtClean="0">
                <a:solidFill>
                  <a:schemeClr val="tx2"/>
                </a:solidFill>
                <a:latin typeface="Arial" charset="0"/>
              </a:rPr>
              <a:t>Дарёнке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?</a:t>
            </a:r>
            <a:endParaRPr lang="ru-RU" sz="36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95536" y="198884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шесть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семь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восемь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7. 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Кого старик взял к себе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жить вместе с девочкой?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95536" y="2071389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А) тёлочку</a:t>
            </a:r>
            <a:r>
              <a:rPr kumimoji="0" lang="ru-RU" sz="4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Бурёнку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кошку </a:t>
            </a:r>
            <a:r>
              <a:rPr kumimoji="0" lang="ru-RU" sz="4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Мурёнку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В) собачку</a:t>
            </a:r>
            <a:r>
              <a:rPr kumimoji="0" lang="ru-RU" sz="4800" b="1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Дружка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251520" y="274638"/>
            <a:ext cx="843528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8. 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Какого цвета была </a:t>
            </a:r>
          </a:p>
          <a:p>
            <a:pPr algn="ctr"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кошка </a:t>
            </a:r>
            <a:r>
              <a:rPr lang="ru-RU" sz="3600" b="1" dirty="0" err="1" smtClean="0">
                <a:solidFill>
                  <a:schemeClr val="tx2"/>
                </a:solidFill>
                <a:latin typeface="Arial" charset="0"/>
              </a:rPr>
              <a:t>Мурёнка</a:t>
            </a:r>
            <a:r>
              <a:rPr lang="ru-RU" sz="3600" b="1" dirty="0" smtClean="0">
                <a:solidFill>
                  <a:schemeClr val="tx2"/>
                </a:solidFill>
                <a:latin typeface="Arial" charset="0"/>
              </a:rPr>
              <a:t>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j-ea"/>
              <a:cs typeface="+mj-cs"/>
            </a:endParaRPr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395536" y="198884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4800" b="1" dirty="0" smtClean="0">
                <a:solidFill>
                  <a:srgbClr val="FF0000"/>
                </a:solidFill>
              </a:rPr>
              <a:t>А) серая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Б) белая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4800" b="1" dirty="0" smtClean="0">
                <a:solidFill>
                  <a:srgbClr val="FF0000"/>
                </a:solidFill>
              </a:rPr>
              <a:t>В) бурая</a:t>
            </a:r>
            <a:endParaRPr kumimoji="0" lang="ru-RU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513</Words>
  <Application>Microsoft Office PowerPoint</Application>
  <PresentationFormat>Экран (4:3)</PresentationFormat>
  <Paragraphs>152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Тема Office</vt:lpstr>
      <vt:lpstr>Слайд 1</vt:lpstr>
      <vt:lpstr>1. Главный герой сказа П.П.Бажова«Серебряное копытце»?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13</cp:revision>
  <dcterms:modified xsi:type="dcterms:W3CDTF">2017-03-06T15:50:16Z</dcterms:modified>
</cp:coreProperties>
</file>