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Читал сам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strRef>
              <c:f>Лист1!$A$2:$A$13</c:f>
              <c:strCache>
                <c:ptCount val="12"/>
                <c:pt idx="0">
                  <c:v>А.Гайдар «Судьба барабанщика»</c:v>
                </c:pt>
                <c:pt idx="1">
                  <c:v>А.Гайдар «Тимур и его команда»</c:v>
                </c:pt>
                <c:pt idx="2">
                  <c:v>В.Осеева «Динка»</c:v>
                </c:pt>
                <c:pt idx="3">
                  <c:v>А.Рыбаков «Кортик»</c:v>
                </c:pt>
                <c:pt idx="4">
                  <c:v>А.Рыбаков «Бронзовая птица»</c:v>
                </c:pt>
                <c:pt idx="5">
                  <c:v>К.Льюис «Хроники Нарнии»</c:v>
                </c:pt>
                <c:pt idx="6">
                  <c:v>Д.Дефо «Жизнь и удивительные приключения Робинзона Крузо»</c:v>
                </c:pt>
                <c:pt idx="7">
                  <c:v>Дж. Толкин «Хоббит, или Туда и обратно»</c:v>
                </c:pt>
                <c:pt idx="8">
                  <c:v>Ф.Зальтен «Бэмби»</c:v>
                </c:pt>
                <c:pt idx="9">
                  <c:v>Н.Назаркин «Изумрудная рыбка»</c:v>
                </c:pt>
                <c:pt idx="10">
                  <c:v>Ж.Верн «Пятнадцатилетний капитан»</c:v>
                </c:pt>
                <c:pt idx="11">
                  <c:v>М.Твен «Приключения Тома Сойера»</c:v>
                </c:pt>
              </c:strCache>
            </c:str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1</c:v>
                </c:pt>
                <c:pt idx="3">
                  <c:v>5</c:v>
                </c:pt>
                <c:pt idx="6">
                  <c:v>4</c:v>
                </c:pt>
                <c:pt idx="10">
                  <c:v>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Аудиозапись, видеозапись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cat>
            <c:strRef>
              <c:f>Лист1!$A$2:$A$13</c:f>
              <c:strCache>
                <c:ptCount val="12"/>
                <c:pt idx="0">
                  <c:v>А.Гайдар «Судьба барабанщика»</c:v>
                </c:pt>
                <c:pt idx="1">
                  <c:v>А.Гайдар «Тимур и его команда»</c:v>
                </c:pt>
                <c:pt idx="2">
                  <c:v>В.Осеева «Динка»</c:v>
                </c:pt>
                <c:pt idx="3">
                  <c:v>А.Рыбаков «Кортик»</c:v>
                </c:pt>
                <c:pt idx="4">
                  <c:v>А.Рыбаков «Бронзовая птица»</c:v>
                </c:pt>
                <c:pt idx="5">
                  <c:v>К.Льюис «Хроники Нарнии»</c:v>
                </c:pt>
                <c:pt idx="6">
                  <c:v>Д.Дефо «Жизнь и удивительные приключения Робинзона Крузо»</c:v>
                </c:pt>
                <c:pt idx="7">
                  <c:v>Дж. Толкин «Хоббит, или Туда и обратно»</c:v>
                </c:pt>
                <c:pt idx="8">
                  <c:v>Ф.Зальтен «Бэмби»</c:v>
                </c:pt>
                <c:pt idx="9">
                  <c:v>Н.Назаркин «Изумрудная рыбка»</c:v>
                </c:pt>
                <c:pt idx="10">
                  <c:v>Ж.Верн «Пятнадцатилетний капитан»</c:v>
                </c:pt>
                <c:pt idx="11">
                  <c:v>М.Твен «Приключения Тома Сойера»</c:v>
                </c:pt>
              </c:strCache>
            </c:strRef>
          </c:cat>
          <c:val>
            <c:numRef>
              <c:f>Лист1!$C$2:$C$13</c:f>
              <c:numCache>
                <c:formatCode>General</c:formatCode>
                <c:ptCount val="12"/>
                <c:pt idx="1">
                  <c:v>1</c:v>
                </c:pt>
                <c:pt idx="4">
                  <c:v>5</c:v>
                </c:pt>
                <c:pt idx="7">
                  <c:v>4</c:v>
                </c:pt>
                <c:pt idx="9">
                  <c:v>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Читал со взрослыми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Лист1!$A$2:$A$13</c:f>
              <c:strCache>
                <c:ptCount val="12"/>
                <c:pt idx="0">
                  <c:v>А.Гайдар «Судьба барабанщика»</c:v>
                </c:pt>
                <c:pt idx="1">
                  <c:v>А.Гайдар «Тимур и его команда»</c:v>
                </c:pt>
                <c:pt idx="2">
                  <c:v>В.Осеева «Динка»</c:v>
                </c:pt>
                <c:pt idx="3">
                  <c:v>А.Рыбаков «Кортик»</c:v>
                </c:pt>
                <c:pt idx="4">
                  <c:v>А.Рыбаков «Бронзовая птица»</c:v>
                </c:pt>
                <c:pt idx="5">
                  <c:v>К.Льюис «Хроники Нарнии»</c:v>
                </c:pt>
                <c:pt idx="6">
                  <c:v>Д.Дефо «Жизнь и удивительные приключения Робинзона Крузо»</c:v>
                </c:pt>
                <c:pt idx="7">
                  <c:v>Дж. Толкин «Хоббит, или Туда и обратно»</c:v>
                </c:pt>
                <c:pt idx="8">
                  <c:v>Ф.Зальтен «Бэмби»</c:v>
                </c:pt>
                <c:pt idx="9">
                  <c:v>Н.Назаркин «Изумрудная рыбка»</c:v>
                </c:pt>
                <c:pt idx="10">
                  <c:v>Ж.Верн «Пятнадцатилетний капитан»</c:v>
                </c:pt>
                <c:pt idx="11">
                  <c:v>М.Твен «Приключения Тома Сойера»</c:v>
                </c:pt>
              </c:strCache>
            </c:strRef>
          </c:cat>
          <c:val>
            <c:numRef>
              <c:f>Лист1!$D$2:$D$13</c:f>
              <c:numCache>
                <c:formatCode>General</c:formatCode>
                <c:ptCount val="12"/>
                <c:pt idx="2">
                  <c:v>1</c:v>
                </c:pt>
                <c:pt idx="5">
                  <c:v>5</c:v>
                </c:pt>
                <c:pt idx="8">
                  <c:v>4</c:v>
                </c:pt>
                <c:pt idx="11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1928320"/>
        <c:axId val="31929856"/>
      </c:barChart>
      <c:catAx>
        <c:axId val="319283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1929856"/>
        <c:crossesAt val="0"/>
        <c:auto val="1"/>
        <c:lblAlgn val="ctr"/>
        <c:lblOffset val="100"/>
        <c:noMultiLvlLbl val="0"/>
      </c:catAx>
      <c:valAx>
        <c:axId val="31929856"/>
        <c:scaling>
          <c:orientation val="minMax"/>
          <c:max val="5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1928320"/>
        <c:crosses val="autoZero"/>
        <c:crossBetween val="between"/>
        <c:majorUnit val="1"/>
        <c:minorUnit val="1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206084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МОЙ </a:t>
            </a:r>
            <a:br>
              <a:rPr lang="ru-RU" dirty="0" smtClean="0"/>
            </a:br>
            <a:r>
              <a:rPr lang="ru-RU" dirty="0" smtClean="0"/>
              <a:t>ПОРТФЕЛЬ </a:t>
            </a:r>
            <a:br>
              <a:rPr lang="ru-RU" dirty="0" smtClean="0"/>
            </a:br>
            <a:r>
              <a:rPr lang="ru-RU" dirty="0" smtClean="0"/>
              <a:t>ЧИТАТЕЛЯ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24128" y="4581128"/>
            <a:ext cx="3096344" cy="1631032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Подготовил</a:t>
            </a:r>
          </a:p>
          <a:p>
            <a:r>
              <a:rPr lang="ru-RU" sz="2000" dirty="0" smtClean="0"/>
              <a:t>Фамилия и имя</a:t>
            </a:r>
          </a:p>
          <a:p>
            <a:r>
              <a:rPr lang="ru-RU" sz="2000" dirty="0" smtClean="0"/>
              <a:t>ученик (</a:t>
            </a:r>
            <a:r>
              <a:rPr lang="ru-RU" sz="2000" dirty="0" err="1" smtClean="0"/>
              <a:t>ца</a:t>
            </a:r>
            <a:r>
              <a:rPr lang="ru-RU" sz="2000" dirty="0" smtClean="0"/>
              <a:t>) 4 класса</a:t>
            </a:r>
          </a:p>
          <a:p>
            <a:r>
              <a:rPr lang="ru-RU" sz="2000" dirty="0" smtClean="0"/>
              <a:t>МОБУ «Солнечная СОШ»</a:t>
            </a:r>
            <a:endParaRPr lang="ru-RU" sz="2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Д.Р.Р.Толкиен</a:t>
            </a:r>
            <a:r>
              <a:rPr lang="ru-RU" dirty="0" smtClean="0"/>
              <a:t>. «</a:t>
            </a:r>
            <a:r>
              <a:rPr lang="ru-RU" dirty="0" err="1" smtClean="0"/>
              <a:t>Хоббит</a:t>
            </a:r>
            <a:r>
              <a:rPr lang="ru-RU" dirty="0" smtClean="0"/>
              <a:t>, или туда и обратно»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b="1" dirty="0" smtClean="0"/>
              <a:t>Задание </a:t>
            </a:r>
            <a:r>
              <a:rPr lang="ru-RU" b="1" dirty="0" err="1" smtClean="0"/>
              <a:t>суперчитателя</a:t>
            </a:r>
            <a:endParaRPr lang="ru-RU" b="1" dirty="0" smtClean="0"/>
          </a:p>
          <a:p>
            <a:pPr algn="ctr"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Какой народ </a:t>
            </a:r>
            <a:r>
              <a:rPr lang="ru-RU" dirty="0" err="1" smtClean="0"/>
              <a:t>Средиземья</a:t>
            </a:r>
            <a:r>
              <a:rPr lang="ru-RU" dirty="0" smtClean="0"/>
              <a:t>  тебе ближе?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Ты заглянул в трилогию «Властелин колец» или придумал свою историю?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460432" y="836712"/>
            <a:ext cx="432048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Ф.Зальтен</a:t>
            </a:r>
            <a:r>
              <a:rPr lang="ru-RU" dirty="0" smtClean="0"/>
              <a:t>. «</a:t>
            </a:r>
            <a:r>
              <a:rPr lang="ru-RU" dirty="0" err="1" smtClean="0"/>
              <a:t>Бэмби</a:t>
            </a:r>
            <a:r>
              <a:rPr lang="ru-RU" smtClean="0"/>
              <a:t>»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b="1" dirty="0" smtClean="0"/>
              <a:t>Задание </a:t>
            </a:r>
            <a:r>
              <a:rPr lang="ru-RU" b="1" dirty="0" err="1" smtClean="0"/>
              <a:t>суперчитателя</a:t>
            </a:r>
            <a:endParaRPr lang="ru-RU" b="1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Какие события книги тебя взволновали больше всего?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699792" y="4077072"/>
            <a:ext cx="3384376" cy="194421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Место для рисунка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460432" y="764704"/>
            <a:ext cx="432048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Н.Назаркин</a:t>
            </a:r>
            <a:r>
              <a:rPr lang="ru-RU" dirty="0" smtClean="0"/>
              <a:t>. «Изумрудная рыбка»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b="1" dirty="0" smtClean="0"/>
              <a:t>Задание </a:t>
            </a:r>
            <a:r>
              <a:rPr lang="ru-RU" b="1" dirty="0" err="1" smtClean="0"/>
              <a:t>суперчитателя</a:t>
            </a:r>
            <a:endParaRPr lang="ru-RU" b="1" dirty="0" smtClean="0"/>
          </a:p>
          <a:p>
            <a:pPr>
              <a:buNone/>
            </a:pPr>
            <a:r>
              <a:rPr lang="ru-RU" dirty="0" smtClean="0"/>
              <a:t>Каким было для тебя чтение: сложным или не очень? Напиши свои размышления.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915816" y="3645024"/>
            <a:ext cx="3456384" cy="244827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Место для фото поделки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460432" y="692696"/>
            <a:ext cx="432048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Ж.Верн. «Пятнадцатилетний капитан»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b="1" dirty="0" smtClean="0"/>
              <a:t>Задание </a:t>
            </a:r>
            <a:r>
              <a:rPr lang="ru-RU" b="1" dirty="0" err="1" smtClean="0"/>
              <a:t>суперчитателя</a:t>
            </a:r>
            <a:endParaRPr lang="ru-RU" b="1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Представь себя юным капитаном, выбери несколько эпизодов и запиши свой вариант развития событий.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460432" y="692696"/>
            <a:ext cx="432048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М.Твен. «Приключения Тома </a:t>
            </a:r>
            <a:r>
              <a:rPr lang="ru-RU" dirty="0" err="1" smtClean="0"/>
              <a:t>Сойера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b="1" dirty="0" smtClean="0"/>
              <a:t>Задание </a:t>
            </a:r>
            <a:r>
              <a:rPr lang="ru-RU" b="1" dirty="0" err="1" smtClean="0"/>
              <a:t>суперчитателя</a:t>
            </a:r>
            <a:endParaRPr lang="ru-RU" b="1" dirty="0" smtClean="0"/>
          </a:p>
          <a:p>
            <a:pPr>
              <a:buNone/>
            </a:pPr>
            <a:r>
              <a:rPr lang="ru-RU" dirty="0" smtClean="0"/>
              <a:t>«Золотые имена» героев книг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187624" y="3140968"/>
          <a:ext cx="6096000" cy="276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Мои герои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Имена героев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Самые любимые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Точно такие же, как</a:t>
                      </a:r>
                      <a:r>
                        <a:rPr lang="ru-RU" baseline="0" dirty="0" smtClean="0"/>
                        <a:t> 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Похожие в чём-то на меня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Не похожие на меня, но я их уважаю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Совсем не похожие на меня, но они</a:t>
                      </a:r>
                      <a:r>
                        <a:rPr lang="ru-RU" baseline="0" dirty="0" smtClean="0"/>
                        <a:t> меня интересуют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8460432" y="620688"/>
            <a:ext cx="432048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Экран </a:t>
            </a:r>
            <a:r>
              <a:rPr lang="ru-RU" dirty="0" smtClean="0"/>
              <a:t>чтения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67544" y="1268760"/>
          <a:ext cx="8280920" cy="536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86144"/>
                <a:gridCol w="169477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Книга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Мои впечатления об этой книге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«Судьба барабанщика» А.Гайдар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«Тимур и его команда» А.Гайдар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«</a:t>
                      </a:r>
                      <a:r>
                        <a:rPr lang="ru-RU" dirty="0" err="1" smtClean="0"/>
                        <a:t>Динка</a:t>
                      </a:r>
                      <a:r>
                        <a:rPr lang="ru-RU" dirty="0" smtClean="0"/>
                        <a:t>» В.Осеева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«Кортик» А.Рыбаков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«Бронзовая птица» А.Рыбаков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«Хроники </a:t>
                      </a:r>
                      <a:r>
                        <a:rPr lang="ru-RU" dirty="0" err="1" smtClean="0"/>
                        <a:t>Нарнии</a:t>
                      </a:r>
                      <a:r>
                        <a:rPr lang="ru-RU" dirty="0" smtClean="0"/>
                        <a:t>» К.С. Льюис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«Жизнь и удивительные приключения Робинзона Крузо» </a:t>
                      </a:r>
                      <a:r>
                        <a:rPr lang="ru-RU" dirty="0" err="1" smtClean="0"/>
                        <a:t>Д.Дэфо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«</a:t>
                      </a:r>
                      <a:r>
                        <a:rPr lang="ru-RU" dirty="0" err="1" smtClean="0"/>
                        <a:t>Хоббит</a:t>
                      </a:r>
                      <a:r>
                        <a:rPr lang="ru-RU" dirty="0" smtClean="0"/>
                        <a:t>, или Туда и обратно» </a:t>
                      </a:r>
                      <a:r>
                        <a:rPr lang="ru-RU" dirty="0" err="1" smtClean="0"/>
                        <a:t>Дж.Р.Толкиен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«</a:t>
                      </a:r>
                      <a:r>
                        <a:rPr lang="ru-RU" dirty="0" err="1" smtClean="0"/>
                        <a:t>Бэмби</a:t>
                      </a:r>
                      <a:r>
                        <a:rPr lang="ru-RU" dirty="0" smtClean="0"/>
                        <a:t>» </a:t>
                      </a:r>
                      <a:r>
                        <a:rPr lang="ru-RU" dirty="0" err="1" smtClean="0"/>
                        <a:t>Ф.Зальтен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«Изумрудная</a:t>
                      </a:r>
                      <a:r>
                        <a:rPr lang="ru-RU" baseline="0" dirty="0" smtClean="0"/>
                        <a:t> рыбка» </a:t>
                      </a:r>
                      <a:r>
                        <a:rPr lang="ru-RU" baseline="0" dirty="0" err="1" smtClean="0"/>
                        <a:t>Н.Назаркин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«Пятнадцатилетний</a:t>
                      </a:r>
                      <a:r>
                        <a:rPr lang="ru-RU" baseline="0" dirty="0" smtClean="0"/>
                        <a:t> капитан» Ж.Верн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«Приключения Тома </a:t>
                      </a:r>
                      <a:r>
                        <a:rPr lang="ru-RU" dirty="0" err="1" smtClean="0"/>
                        <a:t>Сойера</a:t>
                      </a:r>
                      <a:r>
                        <a:rPr lang="ru-RU" dirty="0" smtClean="0"/>
                        <a:t>» М.Твен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AutoShape 2" descr="Картинки по запросу смайлики скачать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199" r="50000" b="55199"/>
          <a:stretch/>
        </p:blipFill>
        <p:spPr>
          <a:xfrm>
            <a:off x="7168300" y="548151"/>
            <a:ext cx="435673" cy="43946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443" b="57162"/>
          <a:stretch/>
        </p:blipFill>
        <p:spPr>
          <a:xfrm>
            <a:off x="8214005" y="588369"/>
            <a:ext cx="433901" cy="402708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983" r="53376"/>
          <a:stretch/>
        </p:blipFill>
        <p:spPr>
          <a:xfrm>
            <a:off x="7661951" y="588368"/>
            <a:ext cx="443197" cy="450824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r>
              <a:rPr lang="ru-RU" dirty="0" smtClean="0"/>
              <a:t>Рейтинг книг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4280420"/>
              </p:ext>
            </p:extLst>
          </p:nvPr>
        </p:nvGraphicFramePr>
        <p:xfrm>
          <a:off x="539552" y="2060848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27584" y="908720"/>
            <a:ext cx="568863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5 - Я в восторге! Мне очень понравилось.</a:t>
            </a:r>
          </a:p>
          <a:p>
            <a:r>
              <a:rPr lang="ru-RU" sz="1400" dirty="0" smtClean="0"/>
              <a:t>4 - Мне понравилось, я посоветую прочитать друзьям.</a:t>
            </a:r>
          </a:p>
          <a:p>
            <a:r>
              <a:rPr lang="ru-RU" sz="1400" dirty="0" smtClean="0"/>
              <a:t>3 - Читать было интересно, но понравится не всем.</a:t>
            </a:r>
          </a:p>
          <a:p>
            <a:r>
              <a:rPr lang="ru-RU" sz="1400" dirty="0" smtClean="0"/>
              <a:t>2 - Мне не очень понравилось.</a:t>
            </a:r>
          </a:p>
          <a:p>
            <a:r>
              <a:rPr lang="ru-RU" sz="1400" dirty="0" smtClean="0"/>
              <a:t>1 - Мне не понравилось, не советую читать.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Адресная книга литературных героев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88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Имя героя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Страна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Литературные родители (</a:t>
                      </a:r>
                      <a:r>
                        <a:rPr lang="ru-RU" sz="1100" dirty="0" smtClean="0"/>
                        <a:t>автор, переводчик)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День рождения </a:t>
                      </a:r>
                      <a:r>
                        <a:rPr lang="ru-RU" sz="1100" dirty="0" smtClean="0"/>
                        <a:t>(дата написания книги)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Подарок для друга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Мой </a:t>
            </a:r>
            <a:r>
              <a:rPr lang="ru-RU" dirty="0" err="1" smtClean="0"/>
              <a:t>синквейн</a:t>
            </a:r>
            <a:r>
              <a:rPr lang="ru-RU" dirty="0" smtClean="0"/>
              <a:t> о чтении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Мои достижения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51520" y="1343202"/>
            <a:ext cx="8352928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dirty="0" smtClean="0"/>
              <a:t>Какая твоя работа лучшая за год?</a:t>
            </a:r>
          </a:p>
          <a:p>
            <a:pPr marL="342900" indent="-342900">
              <a:buAutoNum type="arabicPeriod"/>
            </a:pPr>
            <a:r>
              <a:rPr lang="ru-RU" dirty="0" smtClean="0"/>
              <a:t>Какое задание тебе понравилось больше всего?</a:t>
            </a:r>
          </a:p>
          <a:p>
            <a:pPr marL="342900" indent="-342900">
              <a:buAutoNum type="arabicPeriod"/>
            </a:pPr>
            <a:r>
              <a:rPr lang="ru-RU" dirty="0" smtClean="0"/>
              <a:t>Сколько книг ты прочитал?</a:t>
            </a:r>
          </a:p>
          <a:p>
            <a:pPr marL="342900" indent="-342900">
              <a:buAutoNum type="arabicPeriod"/>
            </a:pPr>
            <a:r>
              <a:rPr lang="ru-RU" dirty="0" smtClean="0"/>
              <a:t>Что ты знаешь сейчас, чего не знал раньше?</a:t>
            </a:r>
          </a:p>
          <a:p>
            <a:pPr marL="342900" indent="-342900">
              <a:buAutoNum type="arabicPeriod"/>
            </a:pPr>
            <a:r>
              <a:rPr lang="ru-RU" dirty="0" smtClean="0"/>
              <a:t>Что ты умеешь сейчас, чего не умел раньше?</a:t>
            </a:r>
          </a:p>
          <a:p>
            <a:pPr marL="342900" indent="-342900">
              <a:buAutoNum type="arabicPeriod"/>
            </a:pPr>
            <a:endParaRPr lang="ru-RU" dirty="0"/>
          </a:p>
          <a:p>
            <a:pPr marL="342900" indent="-342900">
              <a:buAutoNum type="arabicPeriod"/>
            </a:pPr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sz="2800" b="1" dirty="0"/>
          </a:p>
          <a:p>
            <a:pPr algn="ctr">
              <a:spcBef>
                <a:spcPct val="0"/>
              </a:spcBef>
            </a:pPr>
            <a:r>
              <a:rPr lang="ru-RU" sz="2800" dirty="0">
                <a:latin typeface="+mj-lt"/>
                <a:ea typeface="+mj-ea"/>
                <a:cs typeface="+mj-cs"/>
              </a:rPr>
              <a:t>Мои цели и планы на следующий </a:t>
            </a:r>
            <a:r>
              <a:rPr lang="ru-RU" sz="2800" dirty="0" smtClean="0">
                <a:latin typeface="+mj-lt"/>
                <a:ea typeface="+mj-ea"/>
                <a:cs typeface="+mj-cs"/>
              </a:rPr>
              <a:t>год</a:t>
            </a:r>
          </a:p>
          <a:p>
            <a:pPr marL="342900" indent="-342900">
              <a:spcBef>
                <a:spcPct val="0"/>
              </a:spcBef>
              <a:buAutoNum type="arabicPeriod"/>
            </a:pPr>
            <a:r>
              <a:rPr lang="ru-RU" dirty="0" smtClean="0"/>
              <a:t>Чему ты еще хочешь научиться?</a:t>
            </a:r>
          </a:p>
          <a:p>
            <a:pPr marL="342900" indent="-342900">
              <a:spcBef>
                <a:spcPct val="0"/>
              </a:spcBef>
              <a:buAutoNum type="arabicPeriod"/>
            </a:pPr>
            <a:r>
              <a:rPr lang="ru-RU" dirty="0" smtClean="0"/>
              <a:t>Какие книги хочешь прочитать? 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Мой читательский паспорт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707904" y="1340768"/>
            <a:ext cx="1800200" cy="21602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Место для фото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3568" y="3789040"/>
            <a:ext cx="7272808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Я – читатель</a:t>
            </a:r>
          </a:p>
          <a:p>
            <a:r>
              <a:rPr lang="ru-RU" dirty="0" smtClean="0"/>
              <a:t>Что я читаю?</a:t>
            </a:r>
          </a:p>
          <a:p>
            <a:r>
              <a:rPr lang="ru-RU" dirty="0" smtClean="0"/>
              <a:t>Почему я читаю?</a:t>
            </a:r>
          </a:p>
          <a:p>
            <a:r>
              <a:rPr lang="ru-RU" dirty="0" smtClean="0"/>
              <a:t>Как я читаю?</a:t>
            </a:r>
          </a:p>
          <a:p>
            <a:r>
              <a:rPr lang="ru-RU" dirty="0" smtClean="0"/>
              <a:t>Моё любимое место для чтения:</a:t>
            </a:r>
          </a:p>
          <a:p>
            <a:r>
              <a:rPr lang="ru-RU" dirty="0" smtClean="0"/>
              <a:t>Моё любимое время для чтения:</a:t>
            </a:r>
          </a:p>
          <a:p>
            <a:r>
              <a:rPr lang="ru-RU" dirty="0" smtClean="0"/>
              <a:t>Я обсуждаю книги с</a:t>
            </a:r>
          </a:p>
          <a:p>
            <a:r>
              <a:rPr lang="ru-RU" dirty="0" smtClean="0"/>
              <a:t>Мои любимые книги:</a:t>
            </a:r>
          </a:p>
          <a:p>
            <a:r>
              <a:rPr lang="ru-RU" dirty="0" smtClean="0"/>
              <a:t>Библиотека, в которую я люблю приходить: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Все дороги ведут к чтению</a:t>
            </a:r>
            <a:endParaRPr lang="ru-RU" dirty="0"/>
          </a:p>
        </p:txBody>
      </p:sp>
      <p:sp>
        <p:nvSpPr>
          <p:cNvPr id="4" name="AutoShape 2" descr="data:image/jpeg;base64,/9j/4AAQSkZJRgABAQAAAQABAAD/2wCEAAkGBw8PEBAQEA8QDw8PEBAQDw8PDxAQFBAUFBQWFxQUFRUYHSggGBolGxQVITEhJSkrLi4uFx8zODMsNygtLisBCgoKDg0OFxAQFywcHBwsLCwsLSwsLCwsLCwsLCwsLCwsLCwsLCwsLCwsLCwsLCwsLCwsLCwsLCwsLCwsLCwsLP/AABEIAOEA4QMBEQACEQEDEQH/xAAcAAACAgMBAQAAAAAAAAAAAAAAAQIDBAUGBwj/xABGEAACAgEBBAYGBgYJAwUAAAABAgADEQQFBhIhEzFBUWFxByIyUoGxI0JykaHBFDNTkrLRCBU0Q1Ric+Hxk6LwFmN0goP/xAAbAQEAAgMBAQAAAAAAAAAAAAAAAQMCBAYFB//EADQRAQACAgEEAAQDBgUFAAAAAAABAgMRBAUSITEGE0FRIjJhFEJScYGhFSMzNLEWJGKRwf/aAAwDAQACEQMRAD8A9xgEAgEAgEAgEAgKBC25UGWZVHexAkTMDC1O29PX1vn7Cl/4ZVbPjr7lOpYz7w1H9Wr2Hu4GT5iUW5+Cv7ye2VR2/b2aNz/+lYmvPV+PH1T8uS/9QXf4N/8Aq1yP8Y4/3Plymu8tY/WV2V//AFL/AMIltOp8e37x2SyNPvDpbDgWFftoyD72E2a8rDb1ZHbLYU6hH9h1f7LA/KXxMT6YrIDkggEAgEAgEAgEAgEAgEAgEAgEBZga/U7XqQ8K5tYcitY4uE/5u6UZORSnuUxEywX1Oqs7VoHcPpCficYnlZuqx6pDOKKRs5T7ZezwsYsPgDPLy87Nb6rIrC6rTInsoq+QAmlfJe3uU6TKyiWRFZVKUSsrlKJWYTMim7To4wyqw7mAMxjLevqTUMR9mp9QtV/pMa8+eOubOLqfIxT4siaRK2rW6ynqZdQo5BH9Q4+3zzPY43xHrxkhXbF9mz0e8VLYW3ND9X0nJSe5T2zouP1HBm/Lbyqmkw3IYHqm9EsDkggEAgEAgEAgEAgEAgEAgYms1yVdfNj7KDrPhK8mStI3KYhrbRbf+sbgrP8Adr2j/Me/ynkcjn2nxVnFVtVCqMKMf+d88rJa1vMysjwniUykuGVykYlUhFZXKUSsqlJFZVIiVldkoFZVKUCsqlKDLMJFVtKsMEA+czpltSd1nRMKdObtPzpfKdtLkkeOD15nQcHr2TH+HJ5hVbFE+m92Ztmu/wBXnXYOut8ZH5GdhxuZj5Fd1lr2rMNnNtiIBAIBAIBAIBAIBAIGt1muJPR1YLfWfsX+Zmrn5MY4/VMRtTRpguScs562PMn/AGni5stsk+VsRpfia8wkYlcwksSuQYlUpLEqlIxKpSWJVKUSsqsIlZVZKJWVSlErK5SrKyqRArI2lEiTsY2o0qvg8ww9l15MvkZt8bl5MFotSWM1iWbs3bDIRVqO3klvYfBu7zncdN6xj5ERW06s1b49OgBnuKzkggEAgEAgEAgEDWavUlya6zgDk793gJpcjkRWNQyiDppCjAH+/nPItM2ncrFmJjMAxMJhIxK5gGJTKSxKrJKVSkpVKSMqlKJlMhGVWSRlUpRIlUpQKyqUoFZhsQZZlsQIkxIqtqDAgjIMtpkmltxKJiFmzNoNpyK7STUThHP1T2KZ2/SOrxliMeSfLWyY9OkBnSbUnJBAIBAIBAIGt2hqmJ6Kv2iPWb3B/MzV5OeMcfqyiNiioKAB/wAzxZt3TuVi0CZQJYiYQMSuYSWJTZJSqUkZTZJGVSlEyqySMpskjKpETKrJKUylEyqySMplKJEwESsnYgwk7ECJlAptrDAgjIPWJZS80t3VnSJja/Ymvathp7TkH9S5/hPj1zvuj9TjkV7L+4auSmnQie+qOAQCAQCBibR1fRJnrZuSL3mV5MkUrtMQwtJTwjLHLscse8/ynP5cs5LblbEaZSzGBMSyJQcTIJVMpIyqyXPbxb4aDZ/LUXqr/sxzb7pnj42TJ6g3Cnd/fjZ+vbgovHH2I/qsfISvNxcmONzBFodEZo28MiMplkRlVgjKbJRMqskjKZS0e8G9Wi0H9ouVWPUg5sfhNnj9Pz8j/TqibxDE2Fvxs/WtwU3gP2I/qk+UcrpPJwR3Wr4K3rLo55ErBIESJMIVsJkKyJlEjG1dAdcdR6wRyIPeDNrjci2HJF6/RjaN+G42DtE2oUfHTV+q46s9zDwPOfSeBy45OGLQ0711LazeYiAQCAjA0fSdNabOutPVr7j3t8xPE5+fdu2FlYZgnnRLNMTOJExM4lByNhTGZS5zfzeNdm6Oy/lx+zWM9bHqlnHxTkvpEzp8q7S2hbqbWtucu7kkliT19g8J0dKVpGohSq0mpep1srYo6EMrKSCCDmTasWjUj6d9GO9X9ZaJWcjp6vUtGc9XIE+YGZyPUOP8nJ+jYpO4deZ5ksyMqlKJlUhGU2S0W+e3l2fo7dQccSqRWD9ZyOQmxweLPJz1oi1tQ+W9rbTt1Vz3XOXdyScknHgJ9FwYaYqRSsaiGpM7Y+nvatg6MVdTkMpwRM70i0TW0biUPpH0Xb0/1jpBxn6anCWc+vlyP4T5x1zp/wCy5t1/LLcx33Ds54S0QIETJCthJgVsJnEjDssNFqXr1AhbR7yntPlkmdB0PnThy9k+pU5K7h11VgZQynKsAQe8HqnfxO48NVOSCAQNdtvUFK+FTh7SEUjrXP1vhKORk7KTKYjcqNPUFUKOwTlr37rTMr/S8REiYme0JCT3Bx3BSNjxD+kNtEltNpwcBcuw78gYnrdLr4mzC7xeeurOB6j6AtpFNdZp8+pbUznzUqB854/WMe8UW+yzHPl9ATlLLylMpRlchGUyl41/SB2iQNLpwfVfjsYeKlcfOdR8N4Y/Fk+ynNLxedWoED0f0HbQNevavPq3Jw48c9c534kwxfjd31hbhny+gZ88bgkBGBAiZIVMJlAqtrDAg8wRgjzltLdsxMfREsrdbUnhehjlqW5HvVuageQwJ9I6Tyv2jBE/Vp3rqW+nqsBAUgaHVv0mpPdQuB3Ev1/dieL1TNrVYWUhlLPE2tTEyiULBMthydgjYJGx8+en9T+nVnsNS4+6e90ufwKrvLJ6jAQO+9CSk7WTHZTYT5ZWeZ1b/b/1Z09vpOcbMtgjKZlJGVTKUTKrSl4T/SAU/pWlPYa7Mfek7L4c84r/ANP/AK18vt5TOjUlA7X0QqTtSjHYcnynjddmI4llmL8z6UnzNuiQCBFhJhCthMoFREygYiWdDqabexz0LDs9bnxHy4Z1Hw7yuzJOP7qM0bh2E7lrCBXdYEVmPUoLH4SJnwOe2YMqX/aO1g8mOQPxnIc7L35ZbFY8M9ZqxLJYsnaExMthxsEnYJEyPHv6QWyS1NGqUcq2KWHHvez8p7HScsRaafdXeHhc99UcD17+j/sgm6/VkckQ1KSOviwTj92eD1vPEVjHtbjh7lOVmV6MqmQjKpSRlcyl5R6e9kmzT06kDPQMUOBnAfBJ8vVnR/DnI7clsc/VTlj6vCp2bXED1T0D7KL6m7UkepWnApx9Y85y/wAT8iK4Yx/WV+GPO3uk4JtCQCAGBWwmSFTCZwMHatJepwvtY9U9x75u8LL8rNW0MbRuHTbL1QuprsXqZR+HKfUMdu6sT92lPtlSxDX7f1HR6dz73Cn75C/nKc9u3HMpj2wdLXwIq+6oH3CcRkv3XmWzEeGSsx2JiTsTk7Dk7BHcFI7hr9vbJr1uns09oylgI8jjkZZhzTivFoRMbfL+9+5+q2bay21k1Z9S0ZKsOzn3zr+Ny8eesTE+VE1mGNuzuzqto2rXRWSCQGf6qDtJMy5HKx4azNp8oiu307ulsCvZ2lr01Y9kZdveY8yfvnE8zlTnyTaWzWuobmaMyyKVzKSlcylGVTIwts7Or1VFlFgylqlT8e0TPj8i2DJXJX6ExuNPmffLc3U7NtYOhajP0dozgjx8Z9F4HUsXKpGp/F9YalqTDX7v7vanX2Cuistk4Lc+FfEmX8rmYuNXuvKK1mX0tubu7Xs3SpQnNsA2N7zds+adS51uXmm8+vo3KV1DeTzmYgEAgQaZQhU0ygVOOUsrOpiUSyd0LPoWq/YWGv8AAN+c+ndMy/M49Zad41Lez0GDTbztmta/2li/9pB/KaPPt24LMq+0UnE9zZWrJ2LBGxKTsEnuBHcCRsEx2K7albkyqw7mAPziMk19SaRqoRPZRV+yoHymNssz7k0nKplIlcykpXMhSuZSUqmUomVTKULK1bkyqw/zAH5xXJavqTSNVCJ7KKv2VA+UXy3t7nZpZKkiAQCAQItJhCpplAqaZwJbqtw2alPes6T4EAflPofQMndxtfZqZfbo57qpod5D9LpB2F7M/uGeV1edceWdPZqZxe2ytUydiwRsTk7BmNgzG0DMbSJjsKY7CmMyCYTKSlcyFMJlJSuZSUrmQjK5lJTBIgEAgEAgEBNJgVNMoQqaZwIbC/ttg7P0dT8eMzuvhqf8m382rm9uonTKXP7y/rdJ9uz+Azyesf7eWeP2amcRttLVMbQsUxsSjYMydh5jYUbBI2DMwmUlMZkKYTKRMZkKVzKSlcyEZhMpKVpEAgEAgEAgEBNJgVNMoQqaZwIbD/ttn/x1/jM7n4aj/Jn+bVze3UTp1DRb1ritLP2di/8AcQv5zzuqV7uPZZT2rQz5/M6ltLVMdwsWRsTjuBJ7hhbW2pTpKmuubgrTrOCfwEtwYr5rdlPcomdL9HqkuRbEOUcBlOMZBmGSs0tNZ+iYXSvuCmO0iRMhTCZBMJlJTCZCMrmUlMUiQCAQCBF3Cgk9QGTMq1m06GDsfbFGsRnofjVWKNyIII6+RmxyeJl48xF41tjFtthNVkIEWkwhU0ygVtM4BuuvFbqbPdbovuAP5z6D8P4+3j7amWfLpJ721TV7zUGzTOB2FH+CMGPymvyqd2G0JrPlrdLaHVWHUygj4z5tlia3mG5HpkKZXtK1TI2J5juBmTE7Hm2/Gu/rPVU7K054kDrZq7F5hApzjlOh4GP9lw25GTxP0U2nc6h6LpaRWiVryCKqjHgMTwMuTvvNp+q2IWyvaSkbSMzCbBTGZBMJlJTCZCmKRAIBAIBARGfGTE6kea7Nu/qXadtFuRpNc3SV2HkquezuAnU5qf4hw4vT8+PxMfooie22npSsCMjmD1ETl7VmPErzmOhBpMIVtM4FLmZ1jc6RLI3Pr+iss7L7TYvlgD8p9N6VjnHxqxLTyTuW+noaYK9TVxo6e+pX7xiLRuNDktlNhCn7Jmq8+A8OfwnzjqeKcXItDcpO4bBTPO2zXKZGxyW1PSLotPY9RFtjocFUrbr7p6+HpGbLWLeIiVc5NOf2zvTtXX0WHQaR9PSFYtdbwh8Ac+Ef7T0ePweJx8kRmvFp+0MLWm0eGL6C9q0ut9LKBquLjNhyXtHbnPdM/iLBesVtX8qMM/R63OTmWwJGwSNhTCZSMzGZCmOwSEiAQCAQCAQCB536aNpUVaLo3RXusYdEDnKc/bBHdOm+G8GS+fuidVj2ozTGmk3N2/tfR6Oq27TtqtGygoykdIq92OU3+o8LhZ800pbsv/ZjS1oh1Gi9JmhsKqyXVMxA4XrbI/CeRl6DnrEzWYmI/VZGWJ9uyDggEdRAInizXtnSxW0mBh7Tv6Op3Azwr1Ta4mL5mWtWNp06HY2k6GiuvOeFfnz/ADn1LFTtpFWlPtnSzSCgcnr6+h1bDqW9eNAOwr7f3kicf8R8bUxkhsYpZCmcltetUyNisaGni4+iTjPMtwjP3yz9oya1vwdrKIBGDzBGCJV8yd72nTwLffZl2xNqJrNOGFNjdICDyJJ9ZDjs8J33TuRTqHEnDf8ANHhqXjttt7Ruxt6naGnS+o54gOJe1W7QRON53Evxcs0s2a2i0NrmaO2QmOwSNgkJEAgEAgEAgEAgYm1No1aWp7rWCogySfl5zY4+C+fJFKR5ljM6eC09NvHtYMQ36Mrc+eAlY7s9p5Tv7fL6VwtfvT/y1fN7PoDTULWioowqKFAHcJ89yZLXvN59y24jXhVboaWPE1aFuvJUZmUZ8kRruRqFjStKtjM4GFZX019NI97pXHYUXkR+InR/D/G783fPqFOWfDsAJ3rVOAQNLvRpS1QtUevQePl1lRzKjzmh1HjRnwWqypOpa/T2BlDDtGZ8zy0mlprPuG7Er1MplK1TMJEwZA029u79W0dM9FgGSMo2OasOozf6fzr8XNF6/wBWN690PC9hbY1e72teq0MauLDocgMufaHjid3yePh6px4vX21YmaS992HtmjW0rdQ4dGHUCCVPaDPn/L4mTjXml4bcWifTYzU0yEAgEAgEAgEAgEaGNtDXVaetrbXVEQElmOOqXYMF814pSNzKJnTwLfre+/bOoXS6UN0AfCKpP0h95sdk+g9M6dj4GL5uX83/AA1b3m0+Hrno+3TTZmmC4Busw1r455x1fCcj1fqNuXm/8Y9L8dO2HVTx1iBMlCpjMoFbtjmeqWViZnUImVu69HEbNQw9slEB61VTg48DgGfRei8SMHHjfuWpktuXQz2VYgEBMM8u+RMDkDR+jXNSfYOXpPgesZ785nC9f4M48nzK+pbOK2/DLUzmpXrFMxFimYyJyEuT393Lp2pSeQTUID0dn5HwnsdK6rfh31Pms+1V8cWeI6DaW0dgaoocrg4as80sHeJ2+TBxup4dx5/VrRM0l7Xuh6QNHtFQOLorvrVuQOfge2cV1DoubizuI3DZpkizr54sxpaJAIBAIBAIBA5zenfLR7OQm2wNZ9WpSCxPj3T1eD0rPyp8R4+6u2SIeHby7167bd4prDCstiuhPHqLYnc8Pp/H6fj7re/u1ptNperejfcBNnILrgH1TjmesVjuHjOU6x1m3JtOOnisL8ePt8y76c6uRYwK2MyhCsmZjC1Ya1koTrtOG8EHteXLOJ7XRuFOfNEz6hVktqHWaela0VF9lAFHkJ9ErWKxpqLZkCAQCBrNu7O6ev1eVtZ4qz4/8ZmpzONXkYppLKttS0mkv41zjDA4de1WHWDPmvL41sGSaWhuVttlAzTlksUzGRYDMRKEtJvPuvpdo1mu9Of1bBjiU+c9Dg9Ry8S26T4+zC1Is8I3r9H2u2a/SVhraRzW2vrXzx1TvOD1jj8uvbbxP2lq2xzC7dv0oa/R4SwjUVrgcNmeL97rmHM6FxuR+Kv4Z/QrlmHpWxfS3s+/AtLUP28QPD985nk/DfIx+afihfGaJ9uu0W8eivx0WpqfPc08jJ0/kY/zUmFkXifq2AuQ9TL+8JrzivH7sp2ZtX3l+8RGK/2k2wdXt3SU/rNRWmO9pdj4OfJOq0lE2iHK7Z9KuzNPkJYb2546MEjPnPW4/wAO8rJP4o7Y/VXOaIec7yelvW6nKUKunrPLIyWI8+ydJw/h3Bh85PxSqtlmfTSbu7n7Q2rbx4fgJ9e+3/ebvL6jxuFTUa39oY1pNpe67nblaXZiDgXjuIHHa2Mk+HdOE6h1bNy7eZ1X7NmuOIdPPJWIkwhBjMhWTMoFGpuCKWJwB/4JfhxWy2ise5RM6bDd7QFQ11gxbbjkfqp9VfPmZ9H6Zwo42KI+stO9ty3U9NgIBAIBAUDn9uaAo36RWMjH0yDtHvDynhdY6bHIx91Y/FCzHfTHpsDAEHIM4DJS1J7ZbcSuBlWkpqZiJgyBLMgJ0DDBAIPWCMya3ms7idGnF7yejLZ+syyp0FpyS9YAyfGe5w+v8nBqJnuj9VdsUS822z6HtdUSaGXUDsAHCfjkzpuN8ScfJ4vHaonDMOT1m7O0tNybT3rj3A5/hnqY+dxcvq8Sw7ZYoOvT/FL/ANUS3/t5/h/sjyC+vb/FHy6WIjjx/D/Y8r9LsDaOoOFo1DfbVx85hfl8XF7tEf8ApPbaXUbH9Ee0bsdLw6dT2t63L4GeZyPiLi4/FfxM4xTL0Xdz0UaDTYa4fpNg5+uBwg+AnOcz4j5GXxT8MLq4Yj272mlUAVFCqOoKABOfvkted2na3SyYJRJkwIEyUK2MmBB2xzPKZ1rMzqEFsnRHUOLXGKUP0YI9s+95TuOidK+VHzckeWtkv9IdMJ0yk5IIBAIBAICIkDm9p7Pagm2sZqJy6DmV8VE5rq/R4yxOTHHldTJpXVaGAIOQeoziL0tS01t9GzE7WgyvSUwZjoTBkaEg0jQlmAQksSYtMepRpTZo6m9qtD5qJZGfJH7xqCTQ0r1VoPJRE8jJP7yNR9l4AmE3tPuUnMUiQETJ0hEmToQJk6ECZloQdsAk9QmVazM6gV6LSNqmycjTg8z1dIf5TsOj9H9Zcsfyhr5MjqK0CgADAAwAJ1sREeIa6UyBAIBAIBAIBARGZEjntpbIetjbpxkHm9P5r4+E8HqfR68iO+niVtMmmJptSrjl1jkQeRBHWDOH5HGyYbdt402YnfpkAzWmGSQaY6Ew0jQkDID4o0HxSNA4o0HxRoLijQRMnQRMaCLSdCBaToRJmWhTqL1QZY4Al2LDbLbVY3KJnSeg2a+oIe0FKQcrX2v3cXhOz6V0SMWsmX21r5N+nSVoFAAAAHUBOmiNRqFKckEAgEAgEAgEAgEAgaraexUuPGh6O7HJ17cdjDtE0uXwcXJrq0Mq3mGjte2g8N6EDstUZRvE+78ZxnO6HlwzunmGxXJEsiu0MAQQQeog5E8K1Jr4mNLd/ZYDK9JSDRoMNI0HxQHxSNA4o0DijQXFJ0EWk6ES0nQizgczJisz4hDEGpa08FCG0+8OSDx4uo+U9nhdGzZ53MahXbJENvs3YQUiy5ultHMcvVX7IM7PhdMxcaPEblr2vMtyBPSYHJBAIBAIBAIBAIBAIBAUgRsrVgVYBlPWCMgxMRPgaTVbuLktQ7UseZHtKfAKeS/CeZyuk4M/uPLOuSYa21dVT+tpLjsaj1+Xe2cYnNcn4dyU/wBOdroylRtKpzwhxxdq9o854mXhZsU6tVbFon0yg4mrNZj2nZ8Ux0k+KNA4o0DMaES4kxWZ9G2PqdoVV+24UnqBPXNjFxMuT8tWM2hGp9Rdypobwe31EI8CMz2uN8PZr+b+IV2yx9Gw0+7pbDaiwv2hEJRVPdke0POdJxei8fD51uVNsky3lFCVjhRVRe5QAJ68RERqFa2ZAgEAgEAgEAgEAgEAgEAgEAgEAgYms2dTcMWVqw8sfKV2x1t7jZtrLd1qP7prKP8ATI/PM08vTOPk91ZReYUtu1Yvsaqxj/7vCR+Amlk6BxrevDOMsqzsbXdlun+Kvn5zWn4aw/xSn50gbH13bbp/gtn84/6aw/eT50pru5a36zUsv+lgfMGX4/h/j19o+bK6vdar+8ttvHu2FcfgBN3F0rjY53FWM3mWx0eyaKc9HUq5+Pzm7XFSv5YY7lmgS1BwCAQCAQCAQCAQCAQCAQCAQCAQCAQCAjADAcxCkwGJIUSATGA5IJIIBAIBAIBAIBAIBA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288874" y="1233626"/>
            <a:ext cx="84321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Отметь те высказывания, которые тебе подходят, т.е. с тобой тоже так бывает. (Выдели ячейку таблицы любым цветом)</a:t>
            </a: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0778835"/>
              </p:ext>
            </p:extLst>
          </p:nvPr>
        </p:nvGraphicFramePr>
        <p:xfrm>
          <a:off x="307975" y="1988840"/>
          <a:ext cx="8512498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56249"/>
                <a:gridCol w="4256249"/>
              </a:tblGrid>
              <a:tr h="139040"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ysClr val="windowText" lastClr="000000"/>
                          </a:solidFill>
                        </a:rPr>
                        <a:t>Люблю</a:t>
                      </a:r>
                      <a:r>
                        <a:rPr lang="ru-RU" b="0" baseline="0" dirty="0" smtClean="0">
                          <a:solidFill>
                            <a:sysClr val="windowText" lastClr="000000"/>
                          </a:solidFill>
                        </a:rPr>
                        <a:t> узнавать новости и полезную информацию из газет и журналов</a:t>
                      </a:r>
                      <a:endParaRPr lang="ru-RU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ysClr val="windowText" lastClr="000000"/>
                          </a:solidFill>
                        </a:rPr>
                        <a:t>Часто</a:t>
                      </a:r>
                      <a:r>
                        <a:rPr lang="ru-RU" b="0" baseline="0" dirty="0" smtClean="0">
                          <a:solidFill>
                            <a:sysClr val="windowText" lastClr="000000"/>
                          </a:solidFill>
                        </a:rPr>
                        <a:t> и много работаю с учебниками. Много читаю, чтобы выполнить учебные задания</a:t>
                      </a:r>
                      <a:endParaRPr lang="ru-RU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Мне важно обсудить прочитанные книги с друзьями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Мне нравится чувствовать</a:t>
                      </a:r>
                      <a:r>
                        <a:rPr lang="ru-RU" baseline="0" dirty="0" smtClean="0"/>
                        <a:t> красоту слов и фраз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Я часто не</a:t>
                      </a:r>
                      <a:r>
                        <a:rPr lang="ru-RU" baseline="0" dirty="0" smtClean="0"/>
                        <a:t> читаю, а просто слушаю содержание книги с помощью аудиозаписи или смотрю экранизацию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Много информации получаю из интернета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У нас </a:t>
                      </a:r>
                      <a:r>
                        <a:rPr lang="ru-RU" baseline="0" dirty="0" smtClean="0"/>
                        <a:t> в семье много читают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Часто приходится работать со словарями,</a:t>
                      </a:r>
                      <a:r>
                        <a:rPr lang="ru-RU" baseline="0" dirty="0" smtClean="0"/>
                        <a:t> энциклопедиями, ходить в библиотеку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Чтение – хороший отдых и удовольствие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Если нечем развлечься, можно и почитать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Меня здесь вообще нет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Напиши сам, если тебе ничего не подходит 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66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26470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Результат тестирования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0967690"/>
              </p:ext>
            </p:extLst>
          </p:nvPr>
        </p:nvGraphicFramePr>
        <p:xfrm>
          <a:off x="1331640" y="2132856"/>
          <a:ext cx="6264696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6174"/>
                <a:gridCol w="1566174"/>
                <a:gridCol w="1566174"/>
                <a:gridCol w="156617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Выше нормы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Норма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Ниже нормы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Объем прочитанного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95783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Мои выводы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71810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Мои размышления о чтении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600200"/>
            <a:ext cx="8712968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1600" dirty="0" smtClean="0"/>
              <a:t>   Есть люди, которые любят читать. Есть люди, которые не любят читать. На кого из них ты больше похож и почему? Напиши ответ на вопрос.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Если бы мне предложили написать книгу, я написал (а) бы: о …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Я бы лучше почитал (а), чем …</a:t>
            </a:r>
          </a:p>
          <a:p>
            <a:pPr>
              <a:buNone/>
            </a:pP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Моя читательская биография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Я прочитал(а) … книг, прослушал(а) …  аудиозаписей по книгам, просмотрел(а)… видеофильмов по книгам  и выполнил(а) … заданий </a:t>
            </a:r>
            <a:r>
              <a:rPr lang="ru-RU" dirty="0" err="1" smtClean="0"/>
              <a:t>суперчитателя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Самой (</a:t>
            </a:r>
            <a:r>
              <a:rPr lang="ru-RU" dirty="0" err="1" smtClean="0"/>
              <a:t>ыми</a:t>
            </a:r>
            <a:r>
              <a:rPr lang="ru-RU" dirty="0" smtClean="0"/>
              <a:t>) интересной (</a:t>
            </a:r>
            <a:r>
              <a:rPr lang="ru-RU" dirty="0" err="1" smtClean="0"/>
              <a:t>ыми</a:t>
            </a:r>
            <a:r>
              <a:rPr lang="ru-RU" dirty="0" smtClean="0"/>
              <a:t>) книгой (</a:t>
            </a:r>
            <a:r>
              <a:rPr lang="ru-RU" dirty="0" err="1" smtClean="0"/>
              <a:t>ами</a:t>
            </a:r>
            <a:r>
              <a:rPr lang="ru-RU" dirty="0" smtClean="0"/>
              <a:t>) из рекомендованного списка считаю (название книги и автор), так как ….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А. Гайдар. «Судьба барабанщика», «Тимур и его команда»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3600" b="1" dirty="0" smtClean="0"/>
              <a:t>Задание </a:t>
            </a:r>
            <a:r>
              <a:rPr lang="ru-RU" sz="3600" b="1" dirty="0" err="1" smtClean="0"/>
              <a:t>суперчитателя</a:t>
            </a:r>
            <a:endParaRPr lang="ru-RU" sz="3600" b="1" dirty="0" smtClean="0"/>
          </a:p>
          <a:p>
            <a:pPr algn="ctr">
              <a:buNone/>
            </a:pPr>
            <a:r>
              <a:rPr lang="ru-RU" dirty="0" smtClean="0"/>
              <a:t>Моя тимуровская команда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У родителей, бабушек и дедушек я узнал(а), что … (про тимуровское движение)</a:t>
            </a:r>
          </a:p>
          <a:p>
            <a:pPr algn="ctr"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547664" y="2996952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Моего друга зовут …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Он такой …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8460432" y="980728"/>
            <a:ext cx="432048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8460432" y="404664"/>
            <a:ext cx="432048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В.Осеева. «</a:t>
            </a:r>
            <a:r>
              <a:rPr lang="ru-RU" dirty="0" err="1" smtClean="0"/>
              <a:t>Динка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b="1" dirty="0" smtClean="0"/>
              <a:t>Задание </a:t>
            </a:r>
            <a:r>
              <a:rPr lang="ru-RU" b="1" dirty="0" err="1" smtClean="0"/>
              <a:t>суперчитателя</a:t>
            </a:r>
            <a:endParaRPr lang="ru-RU" b="1" dirty="0" smtClean="0"/>
          </a:p>
          <a:p>
            <a:pPr>
              <a:buNone/>
            </a:pPr>
            <a:r>
              <a:rPr lang="ru-RU" dirty="0" smtClean="0"/>
              <a:t>    Я считаю, что книга про </a:t>
            </a:r>
            <a:r>
              <a:rPr lang="ru-RU" dirty="0" err="1" smtClean="0"/>
              <a:t>Динку</a:t>
            </a:r>
            <a:r>
              <a:rPr lang="ru-RU" dirty="0" smtClean="0"/>
              <a:t> интересна …. В споре я приму сторону …</a:t>
            </a:r>
          </a:p>
          <a:p>
            <a:pPr>
              <a:buNone/>
            </a:pPr>
            <a:r>
              <a:rPr lang="ru-RU" dirty="0" smtClean="0"/>
              <a:t>Аргумент 1:</a:t>
            </a:r>
          </a:p>
          <a:p>
            <a:pPr>
              <a:buNone/>
            </a:pPr>
            <a:r>
              <a:rPr lang="ru-RU" dirty="0" smtClean="0"/>
              <a:t>Аргумент 2:</a:t>
            </a:r>
          </a:p>
          <a:p>
            <a:pPr>
              <a:buNone/>
            </a:pPr>
            <a:r>
              <a:rPr lang="ru-RU" dirty="0" smtClean="0"/>
              <a:t>Аргумент 3:</a:t>
            </a:r>
          </a:p>
          <a:p>
            <a:pPr algn="ctr">
              <a:buNone/>
            </a:pPr>
            <a:endParaRPr lang="ru-RU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8460432" y="692696"/>
            <a:ext cx="432048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А.Рыбаков. «Кортик», </a:t>
            </a:r>
            <a:br>
              <a:rPr lang="ru-RU" dirty="0" smtClean="0"/>
            </a:br>
            <a:r>
              <a:rPr lang="ru-RU" dirty="0" smtClean="0"/>
              <a:t>«Бронзовая птица»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/>
              <a:t>Задание </a:t>
            </a:r>
            <a:r>
              <a:rPr lang="ru-RU" b="1" dirty="0" err="1" smtClean="0"/>
              <a:t>суперчитателя</a:t>
            </a:r>
            <a:endParaRPr lang="ru-RU" b="1" dirty="0" smtClean="0"/>
          </a:p>
          <a:p>
            <a:pPr>
              <a:buNone/>
            </a:pPr>
            <a:r>
              <a:rPr lang="ru-RU" dirty="0" smtClean="0"/>
              <a:t>Какие сокровища хранила графиня?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Моя карта для своих товарищей.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211960" y="4797152"/>
            <a:ext cx="1584176" cy="151216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ysClr val="windowText" lastClr="000000"/>
                </a:solidFill>
              </a:rPr>
              <a:t>Место для карты</a:t>
            </a:r>
            <a:endParaRPr lang="ru-RU" dirty="0">
              <a:solidFill>
                <a:sysClr val="windowText" lastClr="00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460432" y="404664"/>
            <a:ext cx="432048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8460432" y="980728"/>
            <a:ext cx="432048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К.С.Льюис. «Хроники </a:t>
            </a:r>
            <a:r>
              <a:rPr lang="ru-RU" dirty="0" err="1" smtClean="0"/>
              <a:t>Нарнии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b="1" dirty="0" smtClean="0"/>
              <a:t>Задание </a:t>
            </a:r>
            <a:r>
              <a:rPr lang="ru-RU" b="1" dirty="0" err="1" smtClean="0"/>
              <a:t>суперчитателя</a:t>
            </a:r>
            <a:endParaRPr lang="ru-RU" b="1" dirty="0" smtClean="0"/>
          </a:p>
          <a:p>
            <a:pPr>
              <a:buNone/>
            </a:pPr>
            <a:r>
              <a:rPr lang="ru-RU" dirty="0" smtClean="0"/>
              <a:t>Я прочитал(а) … книг </a:t>
            </a:r>
            <a:r>
              <a:rPr lang="ru-RU" dirty="0" err="1" smtClean="0"/>
              <a:t>Нарнии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Всего книг было …</a:t>
            </a:r>
          </a:p>
          <a:p>
            <a:pPr>
              <a:buNone/>
            </a:pPr>
            <a:r>
              <a:rPr lang="ru-RU" dirty="0" smtClean="0"/>
              <a:t>Интересное о писателе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460432" y="692696"/>
            <a:ext cx="432048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Д.Дефо. «Жизнь и удивительные приключения Робинзона Крузо»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b="1" dirty="0" smtClean="0"/>
              <a:t>Задание </a:t>
            </a:r>
            <a:r>
              <a:rPr lang="ru-RU" b="1" dirty="0" err="1" smtClean="0"/>
              <a:t>суперчитателя</a:t>
            </a:r>
            <a:endParaRPr lang="ru-RU" b="1" dirty="0" smtClean="0"/>
          </a:p>
          <a:p>
            <a:pPr>
              <a:buNone/>
            </a:pPr>
            <a:r>
              <a:rPr lang="ru-RU" dirty="0" smtClean="0"/>
              <a:t>   Какие вещи ты захватил(а) с собой при кораблекрушении?</a:t>
            </a:r>
          </a:p>
          <a:p>
            <a:pPr>
              <a:buNone/>
            </a:pPr>
            <a:r>
              <a:rPr lang="ru-RU" dirty="0" smtClean="0"/>
              <a:t>Какие бы взял(а) книги? Объясни свой выбор.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460432" y="980728"/>
            <a:ext cx="432048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</TotalTime>
  <Words>838</Words>
  <Application>Microsoft Office PowerPoint</Application>
  <PresentationFormat>Экран (4:3)</PresentationFormat>
  <Paragraphs>152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МОЙ  ПОРТФЕЛЬ  ЧИТАТЕЛЯ</vt:lpstr>
      <vt:lpstr>Мой читательский паспорт</vt:lpstr>
      <vt:lpstr>Мои размышления о чтении</vt:lpstr>
      <vt:lpstr>Моя читательская биография</vt:lpstr>
      <vt:lpstr>А. Гайдар. «Судьба барабанщика», «Тимур и его команда»</vt:lpstr>
      <vt:lpstr>В.Осеева. «Динка»</vt:lpstr>
      <vt:lpstr>А.Рыбаков. «Кортик»,  «Бронзовая птица»</vt:lpstr>
      <vt:lpstr>К.С.Льюис. «Хроники Нарнии»</vt:lpstr>
      <vt:lpstr>Д.Дефо. «Жизнь и удивительные приключения Робинзона Крузо»</vt:lpstr>
      <vt:lpstr>Д.Р.Р.Толкиен. «Хоббит, или туда и обратно»</vt:lpstr>
      <vt:lpstr>Ф.Зальтен. «Бэмби»</vt:lpstr>
      <vt:lpstr>Н.Назаркин. «Изумрудная рыбка»</vt:lpstr>
      <vt:lpstr>Ж.Верн. «Пятнадцатилетний капитан»</vt:lpstr>
      <vt:lpstr>М.Твен. «Приключения Тома Сойера»</vt:lpstr>
      <vt:lpstr>Экран чтения</vt:lpstr>
      <vt:lpstr>Рейтинг книг</vt:lpstr>
      <vt:lpstr>Адресная книга литературных героев</vt:lpstr>
      <vt:lpstr>Мой синквейн о чтении</vt:lpstr>
      <vt:lpstr>Мои достижения</vt:lpstr>
      <vt:lpstr>Все дороги ведут к чтению</vt:lpstr>
      <vt:lpstr>Результат тестирования</vt:lpstr>
      <vt:lpstr>Мои выводы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МОЙ  ПОРТФЕЛЬ  ЧИТАТЕЛЯ</dc:title>
  <cp:lastModifiedBy>Учитель</cp:lastModifiedBy>
  <cp:revision>33</cp:revision>
  <dcterms:modified xsi:type="dcterms:W3CDTF">2015-04-30T08:41:54Z</dcterms:modified>
</cp:coreProperties>
</file>